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7077075" cy="93694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FF0000"/>
    <a:srgbClr val="FFCC00"/>
    <a:srgbClr val="FFFF66"/>
    <a:srgbClr val="FFCC66"/>
    <a:srgbClr val="CCCCFF"/>
    <a:srgbClr val="9900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993" autoAdjust="0"/>
  </p:normalViewPr>
  <p:slideViewPr>
    <p:cSldViewPr>
      <p:cViewPr varScale="1">
        <p:scale>
          <a:sx n="88" d="100"/>
          <a:sy n="88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B269B-F2CA-48A9-8C75-9AB4EF7F69E0}" type="datetimeFigureOut">
              <a:rPr lang="en-US" smtClean="0"/>
              <a:pPr/>
              <a:t>9/18/2011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49763"/>
            <a:ext cx="5661025" cy="421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52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89952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5B3BC-1520-4E2F-9AC9-540FBC57D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Deschiderea zilei- Vera Caeiro si Rui Gato (Portughese National Agency)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Integrating Art Workshop (Comic Strips, Muzica si animatie)( </a:t>
            </a:r>
            <a:r>
              <a:rPr lang="ro-RO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Simo Koivunen, Eugenia Lopez)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Workshop si cina pe plaja.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5B3BC-1520-4E2F-9AC9-540FBC57DF2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9832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832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16C12-1F08-473F-8774-D7F50B568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EE2F3-6CFB-438C-8A09-D03A69B30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D7891-599A-4646-862C-2FF22E594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87A16-5356-4EAD-9836-1A74E57F46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80FFF-AD36-4ADB-A204-0B299A545A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A228A-A450-4282-B381-723F07A91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3E30F-E7ED-4508-A29F-76B6659F5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D8320-750F-4EC8-8EA6-79143689F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B9B70-C656-4C0D-A3D0-DE265399E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5AF78-13F6-4B3B-BD0A-B29AFBCA4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BF728-C0DC-4445-8445-9E540AD260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358F349D-1E04-4B2B-B736-CF8469DC40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9728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728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728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9728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9728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9729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9729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729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9729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729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>
    <p:wheel spokes="8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1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1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2133600"/>
            <a:ext cx="7543800" cy="1676400"/>
          </a:xfrm>
        </p:spPr>
        <p:txBody>
          <a:bodyPr/>
          <a:lstStyle/>
          <a:p>
            <a:pPr algn="r" eaLnBrk="1" hangingPunct="1"/>
            <a:r>
              <a:rPr lang="en-US" sz="2800" b="1" dirty="0" smtClean="0">
                <a:latin typeface="Bookman Old Style" pitchFamily="18" charset="0"/>
              </a:rPr>
              <a:t/>
            </a:r>
            <a:br>
              <a:rPr lang="en-US" sz="2800" b="1" dirty="0" smtClean="0">
                <a:latin typeface="Bookman Old Style" pitchFamily="18" charset="0"/>
              </a:rPr>
            </a:br>
            <a:r>
              <a:rPr lang="en-US" sz="2800" b="1" dirty="0" smtClean="0">
                <a:latin typeface="Bookman Old Style" pitchFamily="18" charset="0"/>
              </a:rPr>
              <a:t/>
            </a:r>
            <a:br>
              <a:rPr lang="en-US" sz="2800" b="1" dirty="0" smtClean="0">
                <a:latin typeface="Bookman Old Style" pitchFamily="18" charset="0"/>
              </a:rPr>
            </a:br>
            <a:r>
              <a:rPr lang="en-US" sz="2800" b="1" dirty="0" smtClean="0">
                <a:latin typeface="Bookman Old Style" pitchFamily="18" charset="0"/>
              </a:rPr>
              <a:t/>
            </a:r>
            <a:br>
              <a:rPr lang="en-US" sz="2800" b="1" dirty="0" smtClean="0">
                <a:latin typeface="Bookman Old Style" pitchFamily="18" charset="0"/>
              </a:rPr>
            </a:br>
            <a:r>
              <a:rPr lang="en-US" sz="2800" b="1" dirty="0" smtClean="0">
                <a:latin typeface="Bookman Old Style" pitchFamily="18" charset="0"/>
              </a:rPr>
              <a:t> </a:t>
            </a:r>
            <a:br>
              <a:rPr lang="en-US" sz="2800" b="1" dirty="0" smtClean="0">
                <a:latin typeface="Bookman Old Style" pitchFamily="18" charset="0"/>
              </a:rPr>
            </a:br>
            <a:r>
              <a:rPr lang="en-US" sz="2800" b="1" dirty="0" smtClean="0">
                <a:latin typeface="Bookman Old Style" pitchFamily="18" charset="0"/>
              </a:rPr>
              <a:t>       </a:t>
            </a:r>
            <a:r>
              <a:rPr lang="ro-RO" sz="2800" b="1" dirty="0" smtClean="0"/>
              <a:t>Action Methods Improving  Motivation and Quality in the Learning Environments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b="1" dirty="0" smtClean="0">
                <a:latin typeface="Bookman Old Style" pitchFamily="18" charset="0"/>
              </a:rPr>
              <a:t>      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US" sz="2800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38600" y="5486400"/>
            <a:ext cx="5257800" cy="8382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GB" sz="2000" dirty="0" err="1" smtClean="0"/>
              <a:t>Beneficiar</a:t>
            </a:r>
            <a:r>
              <a:rPr lang="en-GB" sz="2000" dirty="0" smtClean="0"/>
              <a:t>: </a:t>
            </a:r>
            <a:r>
              <a:rPr lang="en-GB" sz="2000" dirty="0" err="1" smtClean="0"/>
              <a:t>prof</a:t>
            </a:r>
            <a:r>
              <a:rPr lang="en-GB" sz="2000" dirty="0" smtClean="0"/>
              <a:t>. </a:t>
            </a:r>
            <a:r>
              <a:rPr lang="en-GB" sz="2000" dirty="0" err="1" smtClean="0"/>
              <a:t>Vladut</a:t>
            </a:r>
            <a:r>
              <a:rPr lang="en-GB" sz="2000" dirty="0" smtClean="0"/>
              <a:t> </a:t>
            </a:r>
            <a:r>
              <a:rPr lang="en-GB" sz="2000" dirty="0" err="1" smtClean="0"/>
              <a:t>Lacramioara</a:t>
            </a:r>
            <a:endParaRPr lang="en-GB" sz="2000" dirty="0" smtClean="0"/>
          </a:p>
          <a:p>
            <a:pPr algn="ctr" eaLnBrk="1" hangingPunct="1">
              <a:lnSpc>
                <a:spcPct val="80000"/>
              </a:lnSpc>
            </a:pPr>
            <a:r>
              <a:rPr lang="en-GB" sz="2000" dirty="0" err="1" smtClean="0"/>
              <a:t>Locatie</a:t>
            </a:r>
            <a:r>
              <a:rPr lang="en-GB" sz="2000" dirty="0" smtClean="0"/>
              <a:t>: </a:t>
            </a:r>
            <a:r>
              <a:rPr lang="ro-RO" sz="2000" dirty="0" smtClean="0"/>
              <a:t>Lisabona, Portugalia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err="1" smtClean="0"/>
              <a:t>Perioada</a:t>
            </a:r>
            <a:r>
              <a:rPr lang="en-GB" sz="2000" dirty="0" smtClean="0"/>
              <a:t>:</a:t>
            </a:r>
            <a:r>
              <a:rPr lang="en-GB" sz="2000" b="1" dirty="0" smtClean="0"/>
              <a:t> </a:t>
            </a:r>
            <a:r>
              <a:rPr lang="ro-RO" sz="2000" dirty="0" smtClean="0"/>
              <a:t>10-17 iulie 2011</a:t>
            </a:r>
            <a:endParaRPr lang="en-US" sz="2000" dirty="0" smtClean="0"/>
          </a:p>
          <a:p>
            <a:pPr algn="ctr" eaLnBrk="1" hangingPunct="1">
              <a:lnSpc>
                <a:spcPct val="80000"/>
              </a:lnSpc>
            </a:pPr>
            <a:endParaRPr lang="en-US" sz="2000" dirty="0" smtClean="0"/>
          </a:p>
        </p:txBody>
      </p:sp>
      <p:pic>
        <p:nvPicPr>
          <p:cNvPr id="3076" name="Picture 7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4114800" y="1295400"/>
            <a:ext cx="5029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1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Mobilitate  de formare continuă Comenius: FI-2011-092-005</a:t>
            </a:r>
            <a:endParaRPr kumimoji="0" lang="ro-RO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13515"/>
            <a:ext cx="4114800" cy="32444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4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14.07.2011,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J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oi</a:t>
            </a:r>
            <a:r>
              <a:rPr lang="en-US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2133600"/>
          </a:xfrm>
        </p:spPr>
        <p:txBody>
          <a:bodyPr/>
          <a:lstStyle/>
          <a:p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Grupuri de lucru</a:t>
            </a:r>
            <a:r>
              <a:rPr lang="ro-RO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 </a:t>
            </a:r>
            <a:r>
              <a:rPr lang="ro-RO" sz="2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Ulla Salomaki, Simo Koivunen, Vyron Ntegkas)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Prezentarea A Par </a:t>
            </a:r>
            <a:r>
              <a:rPr lang="ro-RO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(organizatia gazda din Portugalia)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Petrecere cu mancare europeana </a:t>
            </a:r>
            <a:r>
              <a:rPr lang="ro-RO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(fiecare participant a adus mâncăruri reprezentative din tara acestuia)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400" dirty="0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0"/>
            <a:ext cx="2572580" cy="2057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4782595"/>
            <a:ext cx="2633129" cy="2075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2560" y="4800600"/>
            <a:ext cx="2693388" cy="2057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2" name="Picture 7" descr="scan00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4780179"/>
            <a:ext cx="2667000" cy="207782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1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15.07.2011,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ineri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1524000"/>
          </a:xfrm>
        </p:spPr>
        <p:txBody>
          <a:bodyPr/>
          <a:lstStyle/>
          <a:p>
            <a:pPr lvl="0"/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Vizita la Setubal </a:t>
            </a:r>
            <a:r>
              <a:rPr lang="ro-RO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(Claudia Ramos)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Learning cafe </a:t>
            </a:r>
            <a:r>
              <a:rPr lang="ro-RO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(Ulla Salomaki)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Seara portugheza: muzica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</a:t>
            </a:r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i dans portughez</a:t>
            </a:r>
            <a:r>
              <a:rPr lang="ro-RO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400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3352800"/>
            <a:ext cx="2415049" cy="1752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9475" y="533400"/>
            <a:ext cx="3524526" cy="1981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 cstate="print"/>
          <a:srcRect t="29641"/>
          <a:stretch>
            <a:fillRect/>
          </a:stretch>
        </p:blipFill>
        <p:spPr bwMode="auto">
          <a:xfrm>
            <a:off x="2590800" y="5257800"/>
            <a:ext cx="2755900" cy="1600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9000"/>
            <a:ext cx="2526882" cy="1981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4781731"/>
            <a:ext cx="2362200" cy="20762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Picture 7" descr="scan000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0"/>
                            </p:stCondLst>
                            <p:childTnLst>
                              <p:par>
                                <p:cTn id="3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16.07.2011,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âmbătă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1752600"/>
          </a:xfrm>
        </p:spPr>
        <p:txBody>
          <a:bodyPr/>
          <a:lstStyle/>
          <a:p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Exercitii de feed-back pozitiv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Evaluarea cursului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Petrecerea de ramas bun si primirea diplomelor de participare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endParaRPr lang="en-US" sz="2400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 cstate="print"/>
          <a:srcRect l="12655"/>
          <a:stretch>
            <a:fillRect/>
          </a:stretch>
        </p:blipFill>
        <p:spPr bwMode="auto">
          <a:xfrm>
            <a:off x="0" y="3657600"/>
            <a:ext cx="3155577" cy="2133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581400"/>
            <a:ext cx="3203526" cy="237244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4" cstate="print"/>
          <a:srcRect l="15569" t="29321"/>
          <a:stretch>
            <a:fillRect/>
          </a:stretch>
        </p:blipFill>
        <p:spPr bwMode="auto">
          <a:xfrm>
            <a:off x="5943600" y="4757737"/>
            <a:ext cx="3200400" cy="21002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0" y="4724400"/>
            <a:ext cx="3420037" cy="2133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2" name="Picture 7" descr="scan000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2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17.07.2011,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uminica</a:t>
            </a:r>
            <a:r>
              <a:rPr lang="en-US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1219200"/>
          </a:xfrm>
        </p:spPr>
        <p:txBody>
          <a:bodyPr/>
          <a:lstStyle/>
          <a:p>
            <a:r>
              <a:rPr lang="ro-RO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Plecarea participantilor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pic>
        <p:nvPicPr>
          <p:cNvPr id="44036" name="Picture 4" descr="100_67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7" descr="scan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24400"/>
          </a:xfrm>
        </p:spPr>
        <p:txBody>
          <a:bodyPr/>
          <a:lstStyle/>
          <a:p>
            <a:pPr>
              <a:buNone/>
            </a:pPr>
            <a:r>
              <a:rPr lang="ro-RO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n-US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Aceasta lucrare reflectă numai punctul de vedere al autorului şi Comisia Europeană nu e responsabilă pentru eventuala utilizare a informaţiilor pe care le conţine. </a:t>
            </a:r>
            <a:endParaRPr lang="en-US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2">
              <a:buNone/>
            </a:pPr>
            <a:endParaRPr lang="en-US" sz="2000" dirty="0" smtClean="0">
              <a:ea typeface="+mn-ea"/>
              <a:cs typeface="+mn-cs"/>
            </a:endParaRPr>
          </a:p>
          <a:p>
            <a:pPr lvl="2">
              <a:buNone/>
            </a:pPr>
            <a:endParaRPr lang="en-US" sz="2000" dirty="0" smtClean="0">
              <a:ea typeface="+mn-ea"/>
              <a:cs typeface="+mn-cs"/>
            </a:endParaRPr>
          </a:p>
          <a:p>
            <a:pPr lvl="2">
              <a:buNone/>
            </a:pPr>
            <a:endParaRPr lang="en-US" sz="2000" dirty="0" smtClean="0">
              <a:ea typeface="+mn-ea"/>
              <a:cs typeface="+mn-cs"/>
            </a:endParaRPr>
          </a:p>
          <a:p>
            <a:pPr lvl="2">
              <a:buFont typeface="Wingdings" pitchFamily="2" charset="2"/>
              <a:buChar char="Ø"/>
            </a:pPr>
            <a:r>
              <a:rPr lang="ro-RO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prof. </a:t>
            </a:r>
            <a:r>
              <a:rPr lang="ro-RO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Vladut Lacramioara</a:t>
            </a:r>
            <a:endParaRPr lang="en-US" b="1" dirty="0" smtClean="0">
              <a:ea typeface="+mn-ea"/>
              <a:cs typeface="+mn-cs"/>
            </a:endParaRPr>
          </a:p>
          <a:p>
            <a:pPr lvl="2">
              <a:buFont typeface="Wingdings" pitchFamily="2" charset="2"/>
              <a:buChar char="Ø"/>
            </a:pPr>
            <a:r>
              <a:rPr lang="ro-RO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Grupul Scolar „Vasile Sav” Roman</a:t>
            </a:r>
            <a:r>
              <a:rPr lang="ro-RO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jud. Neamţ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endParaRPr lang="en-US" sz="2400" dirty="0"/>
          </a:p>
        </p:txBody>
      </p:sp>
      <p:pic>
        <p:nvPicPr>
          <p:cNvPr id="4" name="Picture 7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7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15240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886200"/>
          </a:xfrm>
        </p:spPr>
        <p:txBody>
          <a:bodyPr/>
          <a:lstStyle/>
          <a:p>
            <a:pPr lvl="0"/>
            <a:r>
              <a:rPr lang="ro-RO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Agenţia Naţională pentru Programe Comunitare în Domeniul Educaţiei şi Formării Profesionale </a:t>
            </a:r>
            <a:endParaRPr lang="en-US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o-RO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Fondul Social European, </a:t>
            </a:r>
            <a:r>
              <a:rPr lang="ro-RO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în baza proiectului « Schema de susţinere complementară a mobilităţilor europene a cadrelor didactice din învăţământul preuniversitar beneficiare ale Programului de Învăţare pe Tot Parcursul Vieţii (Lifelong Learning) » finanţat din Programul Operaţional Sectorial Dezvoltarea Resurselor Umane 2007-2013 cu Contractul nr.  POSDRU/3/1.3/S/4 </a:t>
            </a:r>
            <a:endParaRPr lang="en-US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685800" y="685800"/>
            <a:ext cx="3352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3200" b="1" u="sng" dirty="0">
                <a:solidFill>
                  <a:schemeClr val="bg2">
                    <a:lumMod val="60000"/>
                    <a:lumOff val="40000"/>
                  </a:schemeClr>
                </a:solidFill>
              </a:rPr>
              <a:t>Finanţatori: </a:t>
            </a:r>
            <a:endParaRPr lang="en-US" sz="3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191000"/>
            <a:ext cx="2814637" cy="22811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4191000"/>
            <a:ext cx="2733675" cy="230249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z="2800" b="1" u="sng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Date generale referitoare la proiect</a:t>
            </a:r>
            <a:r>
              <a:rPr lang="ro-RO" sz="2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chemeClr val="accent5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800" dirty="0" smtClean="0">
                <a:solidFill>
                  <a:schemeClr val="accent5">
                    <a:lumMod val="25000"/>
                  </a:schemeClr>
                </a:solidFill>
                <a:latin typeface="+mj-lt"/>
                <a:ea typeface="+mj-ea"/>
                <a:cs typeface="+mj-cs"/>
              </a:rPr>
            </a:br>
            <a:endParaRPr lang="en-US" sz="2800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Programul: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Programul de învăţare pe tot parcursul vieţii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Sub-Programul:</a:t>
            </a:r>
            <a:r>
              <a:rPr lang="ro-RO" sz="18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Comenius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Tipul acţiunii de învăţare:</a:t>
            </a:r>
            <a:r>
              <a:rPr lang="ro-RO" sz="18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Formare continuă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Acţiunea:</a:t>
            </a:r>
            <a:r>
              <a:rPr lang="ro-RO" sz="18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Formare continuă pentru profesori şi alte categorii de personal implicat în educaţie (IST)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Nr. de referinţă:</a:t>
            </a:r>
            <a:r>
              <a:rPr lang="ro-RO" sz="18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COM-1150-CG-PT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Beneficiar grant:</a:t>
            </a:r>
            <a:r>
              <a:rPr lang="ro-RO" sz="18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prof. Vladut Lacramioara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Valoare Grant</a:t>
            </a:r>
            <a:r>
              <a:rPr lang="ro-RO" sz="18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: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1965E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Instituţia beneficiarului:</a:t>
            </a:r>
            <a:r>
              <a:rPr lang="ro-RO" sz="18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Grupul Scolar "Vasile Sav" Roman, jud. Neamt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Instituţie organizatoare: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European Bridges Consulting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Desfăşurare:</a:t>
            </a:r>
            <a:r>
              <a:rPr lang="ro-RO" sz="18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Lisabona, Portugalia în perioada 10-17 iulie 2011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Coordonatori:</a:t>
            </a:r>
            <a:r>
              <a:rPr lang="ro-RO" sz="18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Ulla Salomaki, Claudia Ramos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dirty="0"/>
          </a:p>
        </p:txBody>
      </p:sp>
      <p:pic>
        <p:nvPicPr>
          <p:cNvPr id="4" name="Picture 7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z="3200" b="1" u="sng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Descriere curs</a:t>
            </a:r>
            <a:r>
              <a:rPr lang="ro-RO" sz="32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aces</a:t>
            </a:r>
            <a:r>
              <a:rPr lang="en-US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curs au participat 74 de profesori din</a:t>
            </a:r>
            <a:r>
              <a:rPr lang="ro-RO" sz="16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Europa: Norvegia,  Grecia, Polonia, Slovenia, Portugalia, România, Germania, Belgia, Austria, Franta, Italia, Finlanda, Croatia. Comunicarea  realizată în timpul activităţii de formare a fost îndeosebi în limba engleză, cu toate ca 50% din profesorii participanti erau romani.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Cursul s-a bazat pe rezultatele excelente ale altor cursuri Comenius, desfasurate incepînd din anul 2002 si sustinute de European Bridges Consulting. 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Datorita acestui curs, profesorii vor avea posibilitatea sa aplice o multime de metode active de predare, care sa duca la cresterea nivelului de motivatie in situatii de invatare, ca de exemplu: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realizarea climatului pozitiv pentru învăţare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clarificarea scopurilor învăţării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organizarea si utilizarea resurselor învăţării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balansul dintre componentele emoţionale şi intelectuale ale învăţării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împărtăşirea emoţiilor şi gândurilor cu cei pe care îi invatam, dar nu dominarea acestora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încurajarea participanţilor la dezvoltarea de proiecte Comenius.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600" dirty="0"/>
          </a:p>
        </p:txBody>
      </p:sp>
      <p:pic>
        <p:nvPicPr>
          <p:cNvPr id="4" name="Picture 7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057400"/>
            <a:ext cx="6781800" cy="2895600"/>
          </a:xfrm>
        </p:spPr>
        <p:txBody>
          <a:bodyPr/>
          <a:lstStyle/>
          <a:p>
            <a:r>
              <a:rPr lang="en-US" sz="36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Programul</a:t>
            </a:r>
            <a:r>
              <a:rPr lang="en-US" sz="3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activitatilor</a:t>
            </a:r>
            <a:r>
              <a:rPr lang="en-US" sz="3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cursului</a:t>
            </a:r>
            <a:endParaRPr lang="en-US" sz="3600" dirty="0"/>
          </a:p>
        </p:txBody>
      </p:sp>
      <p:pic>
        <p:nvPicPr>
          <p:cNvPr id="5" name="Picture 7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57200"/>
            <a:ext cx="2362200" cy="21071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711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399" y="4267200"/>
            <a:ext cx="3001945" cy="24354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7114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4246429"/>
            <a:ext cx="2828925" cy="24433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7116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533400"/>
            <a:ext cx="2514601" cy="20568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7117" name="Picture 13"/>
          <p:cNvPicPr>
            <a:picLocks noChangeAspect="1" noChangeArrowheads="1"/>
          </p:cNvPicPr>
          <p:nvPr/>
        </p:nvPicPr>
        <p:blipFill>
          <a:blip r:embed="rId7" cstate="print"/>
          <a:srcRect l="21212" r="18182"/>
          <a:stretch>
            <a:fillRect/>
          </a:stretch>
        </p:blipFill>
        <p:spPr bwMode="auto">
          <a:xfrm>
            <a:off x="3657600" y="4343400"/>
            <a:ext cx="1982398" cy="23067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7118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6600" y="685800"/>
            <a:ext cx="2681810" cy="1828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10.07.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20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11,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uminica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14600"/>
          </a:xfrm>
        </p:spPr>
        <p:txBody>
          <a:bodyPr/>
          <a:lstStyle/>
          <a:p>
            <a:r>
              <a:rPr lang="ro-RO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Conferința de deschidere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o-RO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Ulla Salomaki -FI, Claudia Ramos, Ester Rosa, Eugenia Lopez, Patricia Sampaio, Carlos Teixeira-PT, Vyron Ntegkas-GR, Kornel Rostas-HU, Simo Koivunen, Anniina Koski, Tommi Lehtovirta-FI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Exerciții de cunoaștere a participanților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o-RO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Ulla Salomaki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Exerciții de formare a grupurilor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o-RO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Ulla Salomaki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Prezentarea implementării metodelor active în Grecia și Portugalia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o-RO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Claudia Ramos,Vyron Ntegkas)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495800"/>
            <a:ext cx="1952625" cy="174178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495800"/>
            <a:ext cx="1782518" cy="174178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4495800"/>
            <a:ext cx="1708246" cy="168908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495800"/>
            <a:ext cx="1720226" cy="168428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8" name="Picture 7" descr="scan000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11.07.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20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11,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uni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57400"/>
          </a:xfrm>
        </p:spPr>
        <p:txBody>
          <a:bodyPr/>
          <a:lstStyle/>
          <a:p>
            <a:r>
              <a:rPr lang="ro-RO" sz="16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Exerciții de încredere și siguranță personala 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 </a:t>
            </a:r>
            <a:r>
              <a:rPr lang="ro-RO" sz="16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Ulla Salomaki, Claudia Ramos, Ester Rosa, Eugenia Lopez, Vyron Ntegkas, Kornel Rostas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6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Art workshop, introducere în benzile desenate 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(Comic Script) ( </a:t>
            </a:r>
            <a:r>
              <a:rPr lang="ro-RO" sz="16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Simo Koivunen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6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Lecții în medii de învățare activa 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(conferință și exerciții)( </a:t>
            </a:r>
            <a:r>
              <a:rPr lang="ro-RO" sz="16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Ulla Salomaki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6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Motivație, Emoție și Cunoaștere 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(lectura și exerciții)( </a:t>
            </a:r>
            <a:r>
              <a:rPr lang="ro-RO" sz="16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Ulla Salomaki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6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Cina cu cântece din repertoriul internațional </a:t>
            </a:r>
            <a:r>
              <a:rPr lang="ro-RO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(carte de cântece)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6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3429000"/>
            <a:ext cx="3848332" cy="3429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429000"/>
            <a:ext cx="3970079" cy="3429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2" name="Picture 7" descr="scan0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3396049"/>
            <a:ext cx="4267200" cy="34619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8400" y="3373182"/>
            <a:ext cx="4419600" cy="34848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5200" y="3371794"/>
            <a:ext cx="4191000" cy="34862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13006" y="3429000"/>
            <a:ext cx="4230994" cy="3429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3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3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0"/>
                            </p:stCondLst>
                            <p:childTnLst>
                              <p:par>
                                <p:cTn id="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3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000"/>
                            </p:stCondLst>
                            <p:childTnLst>
                              <p:par>
                                <p:cTn id="42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3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4000"/>
                            </p:stCondLst>
                            <p:childTnLst>
                              <p:par>
                                <p:cTn id="4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3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000"/>
                            </p:stCondLst>
                            <p:childTnLst>
                              <p:par>
                                <p:cTn id="5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30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3352800"/>
            <a:ext cx="5015521" cy="350520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12.07.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20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11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ar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1905000"/>
          </a:xfrm>
        </p:spPr>
        <p:txBody>
          <a:bodyPr/>
          <a:lstStyle/>
          <a:p>
            <a:r>
              <a:rPr lang="ro-RO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Deschiderea zilei- Vera Caeiro si Rui Gato </a:t>
            </a:r>
            <a:r>
              <a:rPr lang="ro-RO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(Portughese National Agency)</a:t>
            </a:r>
            <a:endParaRPr lang="en-US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Integrating Art Workshop </a:t>
            </a:r>
            <a:r>
              <a:rPr lang="ro-RO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(Comic Strips, Muzica si animatie)( </a:t>
            </a:r>
            <a:r>
              <a:rPr lang="ro-RO" sz="20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Simo Koivunen, Eugenia Lopez)</a:t>
            </a:r>
            <a:endParaRPr lang="en-US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Workshop si cina pe plaja</a:t>
            </a:r>
            <a:endParaRPr lang="en-US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000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442515" cy="411802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7" descr="scan00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36781" y="0"/>
            <a:ext cx="4107219" cy="3505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81200" y="0"/>
            <a:ext cx="5736371" cy="3505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91762" y="3395238"/>
            <a:ext cx="4552238" cy="34627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2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13.07.2011,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</a:t>
            </a:r>
            <a:r>
              <a:rPr lang="ro-RO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iercuri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2362200"/>
          </a:xfrm>
        </p:spPr>
        <p:txBody>
          <a:bodyPr/>
          <a:lstStyle/>
          <a:p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Integrating Art Workshop </a:t>
            </a:r>
            <a:r>
              <a:rPr lang="ro-RO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 Dans si Matematica, Educatie pentru sanatate)(</a:t>
            </a:r>
            <a:r>
              <a:rPr lang="ro-RO" sz="2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Anniina Koski, Ulla Salomaki)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Vizita la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</a:t>
            </a:r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coala portugheza-prezentarea sistemului educational portughez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r>
              <a:rPr lang="ro-RO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Vizitând Lisabona: arta și cultura portugheza 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85493"/>
            <a:ext cx="3276600" cy="27725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4" name="Picture 7" descr="scan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0"/>
            <a:ext cx="144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4038600"/>
            <a:ext cx="4113305" cy="2819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4038600"/>
            <a:ext cx="3568923" cy="2819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81400" y="4052004"/>
            <a:ext cx="4114800" cy="280599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8923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8389" y="4038601"/>
            <a:ext cx="4035611" cy="2819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3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3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3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3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3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954</TotalTime>
  <Words>675</Words>
  <Application>Microsoft Office PowerPoint</Application>
  <PresentationFormat>On-screen Show (4:3)</PresentationFormat>
  <Paragraphs>74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Pixel</vt:lpstr>
      <vt:lpstr>            Action Methods Improving  Motivation and Quality in the Learning Environments         </vt:lpstr>
      <vt:lpstr>Slide 2</vt:lpstr>
      <vt:lpstr>Date generale referitoare la proiect: </vt:lpstr>
      <vt:lpstr>Descriere curs: </vt:lpstr>
      <vt:lpstr>Programul activitatilor cursului</vt:lpstr>
      <vt:lpstr>10.07.2011, Duminica</vt:lpstr>
      <vt:lpstr>11.07.2011, Luni</vt:lpstr>
      <vt:lpstr>12.07.2011, Marti</vt:lpstr>
      <vt:lpstr>13.07.2011, Miercuri</vt:lpstr>
      <vt:lpstr>14.07.2011, Joi </vt:lpstr>
      <vt:lpstr>15.07.2011, Vineri</vt:lpstr>
      <vt:lpstr>16.07.2011, Sâmbătă</vt:lpstr>
      <vt:lpstr>17.07.2011, Duminica </vt:lpstr>
      <vt:lpstr>Slide 14</vt:lpstr>
    </vt:vector>
  </TitlesOfParts>
  <Manager/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COMENIUS  European In-Service Teacher Training Course  on  Group Dynamics and Social Skills in the Classroom  </dc:title>
  <dc:subject/>
  <dc:creator>egyptian hak</dc:creator>
  <cp:keywords/>
  <dc:description/>
  <cp:lastModifiedBy>nicoleta</cp:lastModifiedBy>
  <cp:revision>80</cp:revision>
  <dcterms:created xsi:type="dcterms:W3CDTF">2009-05-06T18:43:14Z</dcterms:created>
  <dcterms:modified xsi:type="dcterms:W3CDTF">2011-09-18T10:27:12Z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TC102862171033</vt:lpwstr>
  </property>
</Properties>
</file>